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2"/>
  </p:notesMasterIdLst>
  <p:sldIdLst>
    <p:sldId id="256" r:id="rId2"/>
    <p:sldId id="257" r:id="rId3"/>
    <p:sldId id="258" r:id="rId4"/>
    <p:sldId id="266" r:id="rId5"/>
    <p:sldId id="260" r:id="rId6"/>
    <p:sldId id="262" r:id="rId7"/>
    <p:sldId id="261" r:id="rId8"/>
    <p:sldId id="263" r:id="rId9"/>
    <p:sldId id="264"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5" d="100"/>
          <a:sy n="65" d="100"/>
        </p:scale>
        <p:origin x="724"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313115-49BD-4453-81F6-01B64D5A4E4F}" type="datetimeFigureOut">
              <a:rPr lang="en-US" smtClean="0"/>
              <a:t>9/1/2021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D6ADAC-621D-43DD-A110-9A26F3063267}" type="slidenum">
              <a:rPr lang="en-US" smtClean="0"/>
              <a:t>‹#›</a:t>
            </a:fld>
            <a:endParaRPr lang="en-US"/>
          </a:p>
        </p:txBody>
      </p:sp>
    </p:spTree>
    <p:extLst>
      <p:ext uri="{BB962C8B-B14F-4D97-AF65-F5344CB8AC3E}">
        <p14:creationId xmlns:p14="http://schemas.microsoft.com/office/powerpoint/2010/main" val="17482387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solidFill>
                  <a:srgbClr val="00B050"/>
                </a:solidFill>
              </a:rPr>
              <a:t>Fi series 3 GPS tracker </a:t>
            </a:r>
            <a:r>
              <a:rPr lang="en-US" baseline="0" dirty="0" smtClean="0"/>
              <a:t>is </a:t>
            </a:r>
            <a:r>
              <a:rPr lang="en-US" baseline="0" dirty="0" smtClean="0"/>
              <a:t>the products brand name  and the product is expected to establish its brand name and sales immediately.</a:t>
            </a:r>
            <a:endParaRPr lang="en-US" dirty="0"/>
          </a:p>
        </p:txBody>
      </p:sp>
      <p:sp>
        <p:nvSpPr>
          <p:cNvPr id="4" name="Slide Number Placeholder 3"/>
          <p:cNvSpPr>
            <a:spLocks noGrp="1"/>
          </p:cNvSpPr>
          <p:nvPr>
            <p:ph type="sldNum" sz="quarter" idx="10"/>
          </p:nvPr>
        </p:nvSpPr>
        <p:spPr/>
        <p:txBody>
          <a:bodyPr/>
          <a:lstStyle/>
          <a:p>
            <a:fld id="{DBD6ADAC-621D-43DD-A110-9A26F3063267}" type="slidenum">
              <a:rPr lang="en-US" smtClean="0"/>
              <a:t>2</a:t>
            </a:fld>
            <a:endParaRPr lang="en-US"/>
          </a:p>
        </p:txBody>
      </p:sp>
    </p:spTree>
    <p:extLst>
      <p:ext uri="{BB962C8B-B14F-4D97-AF65-F5344CB8AC3E}">
        <p14:creationId xmlns:p14="http://schemas.microsoft.com/office/powerpoint/2010/main" val="33380612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product</a:t>
            </a:r>
            <a:r>
              <a:rPr lang="en-US" baseline="0" dirty="0" smtClean="0"/>
              <a:t> role is to expand brand name and establish position. Brand recognition will trigger product awareness. The unique and special features will build immediate opportunities for sales.</a:t>
            </a:r>
            <a:endParaRPr lang="en-US" dirty="0"/>
          </a:p>
        </p:txBody>
      </p:sp>
      <p:sp>
        <p:nvSpPr>
          <p:cNvPr id="4" name="Slide Number Placeholder 3"/>
          <p:cNvSpPr>
            <a:spLocks noGrp="1"/>
          </p:cNvSpPr>
          <p:nvPr>
            <p:ph type="sldNum" sz="quarter" idx="10"/>
          </p:nvPr>
        </p:nvSpPr>
        <p:spPr/>
        <p:txBody>
          <a:bodyPr/>
          <a:lstStyle/>
          <a:p>
            <a:fld id="{DBD6ADAC-621D-43DD-A110-9A26F3063267}" type="slidenum">
              <a:rPr lang="en-US" smtClean="0"/>
              <a:t>3</a:t>
            </a:fld>
            <a:endParaRPr lang="en-US"/>
          </a:p>
        </p:txBody>
      </p:sp>
    </p:spTree>
    <p:extLst>
      <p:ext uri="{BB962C8B-B14F-4D97-AF65-F5344CB8AC3E}">
        <p14:creationId xmlns:p14="http://schemas.microsoft.com/office/powerpoint/2010/main" val="63945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Since 2011, Europe has been leading in terms of pets adoption </a:t>
            </a:r>
            <a:r>
              <a:rPr lang="en-US" sz="1200" kern="1200" dirty="0" smtClean="0">
                <a:solidFill>
                  <a:schemeClr val="tx1"/>
                </a:solidFill>
                <a:effectLst/>
                <a:latin typeface="+mn-lt"/>
                <a:ea typeface="+mn-ea"/>
                <a:cs typeface="+mn-cs"/>
              </a:rPr>
              <a:t>and humanization for the past 10years.</a:t>
            </a:r>
            <a:r>
              <a:rPr lang="en-US" baseline="0" dirty="0" smtClean="0"/>
              <a:t>  Europe and North America will be a viable market to introduce . the product.</a:t>
            </a:r>
            <a:endParaRPr lang="en-US" dirty="0"/>
          </a:p>
        </p:txBody>
      </p:sp>
      <p:sp>
        <p:nvSpPr>
          <p:cNvPr id="4" name="Slide Number Placeholder 3"/>
          <p:cNvSpPr>
            <a:spLocks noGrp="1"/>
          </p:cNvSpPr>
          <p:nvPr>
            <p:ph type="sldNum" sz="quarter" idx="10"/>
          </p:nvPr>
        </p:nvSpPr>
        <p:spPr/>
        <p:txBody>
          <a:bodyPr/>
          <a:lstStyle/>
          <a:p>
            <a:fld id="{DBD6ADAC-621D-43DD-A110-9A26F3063267}" type="slidenum">
              <a:rPr lang="en-US" smtClean="0"/>
              <a:t>4</a:t>
            </a:fld>
            <a:endParaRPr lang="en-US"/>
          </a:p>
        </p:txBody>
      </p:sp>
    </p:spTree>
    <p:extLst>
      <p:ext uri="{BB962C8B-B14F-4D97-AF65-F5344CB8AC3E}">
        <p14:creationId xmlns:p14="http://schemas.microsoft.com/office/powerpoint/2010/main" val="643225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Customer loyalty creation, more sales</a:t>
            </a:r>
            <a:r>
              <a:rPr lang="en-US" baseline="0" dirty="0" smtClean="0"/>
              <a:t> and usage and brand recognition are the primary objectives of introducing the new product.</a:t>
            </a:r>
            <a:endParaRPr lang="en-US" dirty="0"/>
          </a:p>
        </p:txBody>
      </p:sp>
      <p:sp>
        <p:nvSpPr>
          <p:cNvPr id="4" name="Slide Number Placeholder 3"/>
          <p:cNvSpPr>
            <a:spLocks noGrp="1"/>
          </p:cNvSpPr>
          <p:nvPr>
            <p:ph type="sldNum" sz="quarter" idx="10"/>
          </p:nvPr>
        </p:nvSpPr>
        <p:spPr/>
        <p:txBody>
          <a:bodyPr/>
          <a:lstStyle/>
          <a:p>
            <a:fld id="{DBD6ADAC-621D-43DD-A110-9A26F3063267}" type="slidenum">
              <a:rPr lang="en-US" smtClean="0"/>
              <a:t>5</a:t>
            </a:fld>
            <a:endParaRPr lang="en-US"/>
          </a:p>
        </p:txBody>
      </p:sp>
    </p:spTree>
    <p:extLst>
      <p:ext uri="{BB962C8B-B14F-4D97-AF65-F5344CB8AC3E}">
        <p14:creationId xmlns:p14="http://schemas.microsoft.com/office/powerpoint/2010/main" val="1242865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marketing</a:t>
            </a:r>
            <a:r>
              <a:rPr lang="en-US" baseline="0" dirty="0" smtClean="0"/>
              <a:t> penetration will require development of a loyal customer base which will require marketing strategies such as creation of blogs to create awareness of the product  brand name recognition. Premium proteins are also component of the product to enhance the overall </a:t>
            </a:r>
            <a:r>
              <a:rPr lang="en-US" baseline="0" dirty="0" err="1" smtClean="0"/>
              <a:t>nody</a:t>
            </a:r>
            <a:r>
              <a:rPr lang="en-US" baseline="0" dirty="0" smtClean="0"/>
              <a:t> health of a dog.</a:t>
            </a:r>
            <a:endParaRPr lang="en-US" dirty="0"/>
          </a:p>
        </p:txBody>
      </p:sp>
      <p:sp>
        <p:nvSpPr>
          <p:cNvPr id="4" name="Slide Number Placeholder 3"/>
          <p:cNvSpPr>
            <a:spLocks noGrp="1"/>
          </p:cNvSpPr>
          <p:nvPr>
            <p:ph type="sldNum" sz="quarter" idx="10"/>
          </p:nvPr>
        </p:nvSpPr>
        <p:spPr/>
        <p:txBody>
          <a:bodyPr/>
          <a:lstStyle/>
          <a:p>
            <a:fld id="{DBD6ADAC-621D-43DD-A110-9A26F3063267}" type="slidenum">
              <a:rPr lang="en-US" smtClean="0"/>
              <a:t>6</a:t>
            </a:fld>
            <a:endParaRPr lang="en-US"/>
          </a:p>
        </p:txBody>
      </p:sp>
    </p:spTree>
    <p:extLst>
      <p:ext uri="{BB962C8B-B14F-4D97-AF65-F5344CB8AC3E}">
        <p14:creationId xmlns:p14="http://schemas.microsoft.com/office/powerpoint/2010/main" val="2416953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product uses algorithm to detect dogs movement. </a:t>
            </a:r>
            <a:r>
              <a:rPr lang="en-US" sz="1200" kern="1200" dirty="0" smtClean="0">
                <a:solidFill>
                  <a:schemeClr val="tx1"/>
                </a:solidFill>
                <a:effectLst/>
                <a:latin typeface="+mn-lt"/>
                <a:ea typeface="+mn-ea"/>
                <a:cs typeface="+mn-cs"/>
              </a:rPr>
              <a:t>it's the first pet tracking device to use the LTE-M network to connect and communicate with GPS information.</a:t>
            </a:r>
            <a:endParaRPr lang="en-US" dirty="0"/>
          </a:p>
        </p:txBody>
      </p:sp>
      <p:sp>
        <p:nvSpPr>
          <p:cNvPr id="4" name="Slide Number Placeholder 3"/>
          <p:cNvSpPr>
            <a:spLocks noGrp="1"/>
          </p:cNvSpPr>
          <p:nvPr>
            <p:ph type="sldNum" sz="quarter" idx="10"/>
          </p:nvPr>
        </p:nvSpPr>
        <p:spPr/>
        <p:txBody>
          <a:bodyPr/>
          <a:lstStyle/>
          <a:p>
            <a:fld id="{DBD6ADAC-621D-43DD-A110-9A26F3063267}" type="slidenum">
              <a:rPr lang="en-US" smtClean="0"/>
              <a:t>7</a:t>
            </a:fld>
            <a:endParaRPr lang="en-US"/>
          </a:p>
        </p:txBody>
      </p:sp>
    </p:spTree>
    <p:extLst>
      <p:ext uri="{BB962C8B-B14F-4D97-AF65-F5344CB8AC3E}">
        <p14:creationId xmlns:p14="http://schemas.microsoft.com/office/powerpoint/2010/main" val="7003125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Promotion</a:t>
            </a:r>
            <a:r>
              <a:rPr lang="en-US" baseline="0" dirty="0" smtClean="0"/>
              <a:t> via penetration of price enhance brand loyalty creation and makes customers to like a product. Also, it increases their willingness to spend more on the product. Hence, after increasing the prices, the company will still have normal sales increasing revenue. Special Introductory offers will create a pressing sense to buy.</a:t>
            </a:r>
            <a:endParaRPr lang="en-US" dirty="0"/>
          </a:p>
        </p:txBody>
      </p:sp>
      <p:sp>
        <p:nvSpPr>
          <p:cNvPr id="4" name="Slide Number Placeholder 3"/>
          <p:cNvSpPr>
            <a:spLocks noGrp="1"/>
          </p:cNvSpPr>
          <p:nvPr>
            <p:ph type="sldNum" sz="quarter" idx="10"/>
          </p:nvPr>
        </p:nvSpPr>
        <p:spPr/>
        <p:txBody>
          <a:bodyPr/>
          <a:lstStyle/>
          <a:p>
            <a:fld id="{DBD6ADAC-621D-43DD-A110-9A26F3063267}" type="slidenum">
              <a:rPr lang="en-US" smtClean="0"/>
              <a:t>8</a:t>
            </a:fld>
            <a:endParaRPr lang="en-US"/>
          </a:p>
        </p:txBody>
      </p:sp>
    </p:spTree>
    <p:extLst>
      <p:ext uri="{BB962C8B-B14F-4D97-AF65-F5344CB8AC3E}">
        <p14:creationId xmlns:p14="http://schemas.microsoft.com/office/powerpoint/2010/main" val="33123825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Placing</a:t>
            </a:r>
            <a:r>
              <a:rPr lang="en-US" baseline="0" dirty="0" smtClean="0"/>
              <a:t> the price incorporated with offers will increase sales and brand recognition.</a:t>
            </a:r>
            <a:endParaRPr lang="en-US" dirty="0"/>
          </a:p>
        </p:txBody>
      </p:sp>
      <p:sp>
        <p:nvSpPr>
          <p:cNvPr id="4" name="Slide Number Placeholder 3"/>
          <p:cNvSpPr>
            <a:spLocks noGrp="1"/>
          </p:cNvSpPr>
          <p:nvPr>
            <p:ph type="sldNum" sz="quarter" idx="10"/>
          </p:nvPr>
        </p:nvSpPr>
        <p:spPr/>
        <p:txBody>
          <a:bodyPr/>
          <a:lstStyle/>
          <a:p>
            <a:fld id="{DBD6ADAC-621D-43DD-A110-9A26F3063267}" type="slidenum">
              <a:rPr lang="en-US" smtClean="0"/>
              <a:t>9</a:t>
            </a:fld>
            <a:endParaRPr lang="en-US"/>
          </a:p>
        </p:txBody>
      </p:sp>
    </p:spTree>
    <p:extLst>
      <p:ext uri="{BB962C8B-B14F-4D97-AF65-F5344CB8AC3E}">
        <p14:creationId xmlns:p14="http://schemas.microsoft.com/office/powerpoint/2010/main" val="2687933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55D9E43-801B-4547-A9A2-0E8A81DE4E19}"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3D9949-B673-4C88-961F-269F8D560831}" type="slidenum">
              <a:rPr lang="en-US" smtClean="0"/>
              <a:t>‹#›</a:t>
            </a:fld>
            <a:endParaRPr lang="en-US"/>
          </a:p>
        </p:txBody>
      </p:sp>
    </p:spTree>
    <p:extLst>
      <p:ext uri="{BB962C8B-B14F-4D97-AF65-F5344CB8AC3E}">
        <p14:creationId xmlns:p14="http://schemas.microsoft.com/office/powerpoint/2010/main" val="1143572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55D9E43-801B-4547-A9A2-0E8A81DE4E19}"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3D9949-B673-4C88-961F-269F8D560831}" type="slidenum">
              <a:rPr lang="en-US" smtClean="0"/>
              <a:t>‹#›</a:t>
            </a:fld>
            <a:endParaRPr lang="en-US"/>
          </a:p>
        </p:txBody>
      </p:sp>
    </p:spTree>
    <p:extLst>
      <p:ext uri="{BB962C8B-B14F-4D97-AF65-F5344CB8AC3E}">
        <p14:creationId xmlns:p14="http://schemas.microsoft.com/office/powerpoint/2010/main" val="3882254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55D9E43-801B-4547-A9A2-0E8A81DE4E19}"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3D9949-B673-4C88-961F-269F8D560831}"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0075287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55D9E43-801B-4547-A9A2-0E8A81DE4E19}"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3D9949-B673-4C88-961F-269F8D560831}" type="slidenum">
              <a:rPr lang="en-US" smtClean="0"/>
              <a:t>‹#›</a:t>
            </a:fld>
            <a:endParaRPr lang="en-US"/>
          </a:p>
        </p:txBody>
      </p:sp>
    </p:spTree>
    <p:extLst>
      <p:ext uri="{BB962C8B-B14F-4D97-AF65-F5344CB8AC3E}">
        <p14:creationId xmlns:p14="http://schemas.microsoft.com/office/powerpoint/2010/main" val="19535718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55D9E43-801B-4547-A9A2-0E8A81DE4E19}"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3D9949-B673-4C88-961F-269F8D560831}"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878444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55D9E43-801B-4547-A9A2-0E8A81DE4E19}"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3D9949-B673-4C88-961F-269F8D560831}" type="slidenum">
              <a:rPr lang="en-US" smtClean="0"/>
              <a:t>‹#›</a:t>
            </a:fld>
            <a:endParaRPr lang="en-US"/>
          </a:p>
        </p:txBody>
      </p:sp>
    </p:spTree>
    <p:extLst>
      <p:ext uri="{BB962C8B-B14F-4D97-AF65-F5344CB8AC3E}">
        <p14:creationId xmlns:p14="http://schemas.microsoft.com/office/powerpoint/2010/main" val="1392856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55D9E43-801B-4547-A9A2-0E8A81DE4E19}"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3D9949-B673-4C88-961F-269F8D560831}" type="slidenum">
              <a:rPr lang="en-US" smtClean="0"/>
              <a:t>‹#›</a:t>
            </a:fld>
            <a:endParaRPr lang="en-US"/>
          </a:p>
        </p:txBody>
      </p:sp>
    </p:spTree>
    <p:extLst>
      <p:ext uri="{BB962C8B-B14F-4D97-AF65-F5344CB8AC3E}">
        <p14:creationId xmlns:p14="http://schemas.microsoft.com/office/powerpoint/2010/main" val="17510568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55D9E43-801B-4547-A9A2-0E8A81DE4E19}"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3D9949-B673-4C88-961F-269F8D560831}" type="slidenum">
              <a:rPr lang="en-US" smtClean="0"/>
              <a:t>‹#›</a:t>
            </a:fld>
            <a:endParaRPr lang="en-US"/>
          </a:p>
        </p:txBody>
      </p:sp>
    </p:spTree>
    <p:extLst>
      <p:ext uri="{BB962C8B-B14F-4D97-AF65-F5344CB8AC3E}">
        <p14:creationId xmlns:p14="http://schemas.microsoft.com/office/powerpoint/2010/main" val="1179900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55D9E43-801B-4547-A9A2-0E8A81DE4E19}"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3D9949-B673-4C88-961F-269F8D560831}" type="slidenum">
              <a:rPr lang="en-US" smtClean="0"/>
              <a:t>‹#›</a:t>
            </a:fld>
            <a:endParaRPr lang="en-US"/>
          </a:p>
        </p:txBody>
      </p:sp>
    </p:spTree>
    <p:extLst>
      <p:ext uri="{BB962C8B-B14F-4D97-AF65-F5344CB8AC3E}">
        <p14:creationId xmlns:p14="http://schemas.microsoft.com/office/powerpoint/2010/main" val="2004651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55D9E43-801B-4547-A9A2-0E8A81DE4E19}"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3D9949-B673-4C88-961F-269F8D560831}" type="slidenum">
              <a:rPr lang="en-US" smtClean="0"/>
              <a:t>‹#›</a:t>
            </a:fld>
            <a:endParaRPr lang="en-US"/>
          </a:p>
        </p:txBody>
      </p:sp>
    </p:spTree>
    <p:extLst>
      <p:ext uri="{BB962C8B-B14F-4D97-AF65-F5344CB8AC3E}">
        <p14:creationId xmlns:p14="http://schemas.microsoft.com/office/powerpoint/2010/main" val="2660530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55D9E43-801B-4547-A9A2-0E8A81DE4E19}" type="datetimeFigureOut">
              <a:rPr lang="en-US" smtClean="0"/>
              <a:t>9/1/2021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3D9949-B673-4C88-961F-269F8D560831}" type="slidenum">
              <a:rPr lang="en-US" smtClean="0"/>
              <a:t>‹#›</a:t>
            </a:fld>
            <a:endParaRPr lang="en-US"/>
          </a:p>
        </p:txBody>
      </p:sp>
    </p:spTree>
    <p:extLst>
      <p:ext uri="{BB962C8B-B14F-4D97-AF65-F5344CB8AC3E}">
        <p14:creationId xmlns:p14="http://schemas.microsoft.com/office/powerpoint/2010/main" val="1115388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55D9E43-801B-4547-A9A2-0E8A81DE4E19}" type="datetimeFigureOut">
              <a:rPr lang="en-US" smtClean="0"/>
              <a:t>9/1/2021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63D9949-B673-4C88-961F-269F8D560831}" type="slidenum">
              <a:rPr lang="en-US" smtClean="0"/>
              <a:t>‹#›</a:t>
            </a:fld>
            <a:endParaRPr lang="en-US"/>
          </a:p>
        </p:txBody>
      </p:sp>
    </p:spTree>
    <p:extLst>
      <p:ext uri="{BB962C8B-B14F-4D97-AF65-F5344CB8AC3E}">
        <p14:creationId xmlns:p14="http://schemas.microsoft.com/office/powerpoint/2010/main" val="37689005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55D9E43-801B-4547-A9A2-0E8A81DE4E19}" type="datetimeFigureOut">
              <a:rPr lang="en-US" smtClean="0"/>
              <a:t>9/1/2021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63D9949-B673-4C88-961F-269F8D560831}" type="slidenum">
              <a:rPr lang="en-US" smtClean="0"/>
              <a:t>‹#›</a:t>
            </a:fld>
            <a:endParaRPr lang="en-US"/>
          </a:p>
        </p:txBody>
      </p:sp>
    </p:spTree>
    <p:extLst>
      <p:ext uri="{BB962C8B-B14F-4D97-AF65-F5344CB8AC3E}">
        <p14:creationId xmlns:p14="http://schemas.microsoft.com/office/powerpoint/2010/main" val="681650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5D9E43-801B-4547-A9A2-0E8A81DE4E19}" type="datetimeFigureOut">
              <a:rPr lang="en-US" smtClean="0"/>
              <a:t>9/1/2021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3D9949-B673-4C88-961F-269F8D560831}" type="slidenum">
              <a:rPr lang="en-US" smtClean="0"/>
              <a:t>‹#›</a:t>
            </a:fld>
            <a:endParaRPr lang="en-US"/>
          </a:p>
        </p:txBody>
      </p:sp>
    </p:spTree>
    <p:extLst>
      <p:ext uri="{BB962C8B-B14F-4D97-AF65-F5344CB8AC3E}">
        <p14:creationId xmlns:p14="http://schemas.microsoft.com/office/powerpoint/2010/main" val="3562419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55D9E43-801B-4547-A9A2-0E8A81DE4E19}" type="datetimeFigureOut">
              <a:rPr lang="en-US" smtClean="0"/>
              <a:t>9/1/2021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3D9949-B673-4C88-961F-269F8D560831}" type="slidenum">
              <a:rPr lang="en-US" smtClean="0"/>
              <a:t>‹#›</a:t>
            </a:fld>
            <a:endParaRPr lang="en-US"/>
          </a:p>
        </p:txBody>
      </p:sp>
    </p:spTree>
    <p:extLst>
      <p:ext uri="{BB962C8B-B14F-4D97-AF65-F5344CB8AC3E}">
        <p14:creationId xmlns:p14="http://schemas.microsoft.com/office/powerpoint/2010/main" val="3892797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255D9E43-801B-4547-A9A2-0E8A81DE4E19}" type="datetimeFigureOut">
              <a:rPr lang="en-US" smtClean="0"/>
              <a:t>9/1/2021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3D9949-B673-4C88-961F-269F8D560831}" type="slidenum">
              <a:rPr lang="en-US" smtClean="0"/>
              <a:t>‹#›</a:t>
            </a:fld>
            <a:endParaRPr lang="en-US"/>
          </a:p>
        </p:txBody>
      </p:sp>
    </p:spTree>
    <p:extLst>
      <p:ext uri="{BB962C8B-B14F-4D97-AF65-F5344CB8AC3E}">
        <p14:creationId xmlns:p14="http://schemas.microsoft.com/office/powerpoint/2010/main" val="2269333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55D9E43-801B-4547-A9A2-0E8A81DE4E19}" type="datetimeFigureOut">
              <a:rPr lang="en-US" smtClean="0"/>
              <a:t>9/1/2021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63D9949-B673-4C88-961F-269F8D560831}" type="slidenum">
              <a:rPr lang="en-US" smtClean="0"/>
              <a:t>‹#›</a:t>
            </a:fld>
            <a:endParaRPr lang="en-US"/>
          </a:p>
        </p:txBody>
      </p:sp>
    </p:spTree>
    <p:extLst>
      <p:ext uri="{BB962C8B-B14F-4D97-AF65-F5344CB8AC3E}">
        <p14:creationId xmlns:p14="http://schemas.microsoft.com/office/powerpoint/2010/main" val="187991676"/>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8460" y="2064775"/>
            <a:ext cx="10021802" cy="1366684"/>
          </a:xfrm>
        </p:spPr>
        <p:txBody>
          <a:bodyPr>
            <a:normAutofit fontScale="90000"/>
          </a:bodyPr>
          <a:lstStyle/>
          <a:p>
            <a:pPr algn="ctr"/>
            <a:r>
              <a:rPr lang="en-US" sz="4400" dirty="0" smtClean="0">
                <a:solidFill>
                  <a:srgbClr val="00B050"/>
                </a:solidFill>
              </a:rPr>
              <a:t>Brand Presentation: </a:t>
            </a:r>
            <a:r>
              <a:rPr lang="en-US" sz="4400" dirty="0">
                <a:solidFill>
                  <a:srgbClr val="00B050"/>
                </a:solidFill>
              </a:rPr>
              <a:t>Fi series 3 GPS </a:t>
            </a:r>
            <a:r>
              <a:rPr lang="en-US" sz="4400" dirty="0" smtClean="0">
                <a:solidFill>
                  <a:srgbClr val="00B050"/>
                </a:solidFill>
              </a:rPr>
              <a:t>tracker</a:t>
            </a:r>
            <a:r>
              <a:rPr lang="en-US" dirty="0" smtClean="0"/>
              <a:t/>
            </a:r>
            <a:br>
              <a:rPr lang="en-US" dirty="0" smtClean="0"/>
            </a:br>
            <a:endParaRPr lang="en-US" dirty="0"/>
          </a:p>
        </p:txBody>
      </p:sp>
      <p:sp>
        <p:nvSpPr>
          <p:cNvPr id="3" name="Subtitle 2"/>
          <p:cNvSpPr>
            <a:spLocks noGrp="1"/>
          </p:cNvSpPr>
          <p:nvPr>
            <p:ph type="subTitle" idx="1"/>
          </p:nvPr>
        </p:nvSpPr>
        <p:spPr>
          <a:xfrm>
            <a:off x="1575893" y="3274084"/>
            <a:ext cx="7766936" cy="1096899"/>
          </a:xfrm>
        </p:spPr>
        <p:txBody>
          <a:bodyPr>
            <a:normAutofit fontScale="92500" lnSpcReduction="10000"/>
          </a:bodyPr>
          <a:lstStyle/>
          <a:p>
            <a:pPr algn="ctr">
              <a:lnSpc>
                <a:spcPct val="200000"/>
              </a:lnSpc>
            </a:pPr>
            <a:r>
              <a:rPr lang="en-US" dirty="0">
                <a:solidFill>
                  <a:schemeClr val="tx1"/>
                </a:solidFill>
              </a:rPr>
              <a:t>Name</a:t>
            </a:r>
            <a:br>
              <a:rPr lang="en-US" dirty="0">
                <a:solidFill>
                  <a:schemeClr val="tx1"/>
                </a:solidFill>
              </a:rPr>
            </a:br>
            <a:r>
              <a:rPr lang="en-US" dirty="0">
                <a:solidFill>
                  <a:schemeClr val="tx1"/>
                </a:solidFill>
              </a:rPr>
              <a:t>Institution of Affiliation</a:t>
            </a:r>
            <a:endParaRPr lang="en-US" dirty="0">
              <a:solidFill>
                <a:schemeClr val="tx1"/>
              </a:solidFill>
            </a:endParaRPr>
          </a:p>
        </p:txBody>
      </p:sp>
    </p:spTree>
    <p:extLst>
      <p:ext uri="{BB962C8B-B14F-4D97-AF65-F5344CB8AC3E}">
        <p14:creationId xmlns:p14="http://schemas.microsoft.com/office/powerpoint/2010/main" val="16455648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155" y="757084"/>
            <a:ext cx="11444747" cy="845575"/>
          </a:xfrm>
        </p:spPr>
        <p:txBody>
          <a:bodyPr>
            <a:normAutofit fontScale="90000"/>
          </a:bodyPr>
          <a:lstStyle/>
          <a:p>
            <a:pPr algn="ctr"/>
            <a:r>
              <a:rPr lang="en-US" dirty="0" smtClean="0">
                <a:solidFill>
                  <a:srgbClr val="00B050"/>
                </a:solidFill>
              </a:rPr>
              <a:t>References</a:t>
            </a:r>
            <a:r>
              <a:rPr lang="en-US" dirty="0" smtClean="0"/>
              <a:t/>
            </a:r>
            <a:br>
              <a:rPr lang="en-US" dirty="0" smtClean="0"/>
            </a:br>
            <a:endParaRPr lang="en-US" dirty="0"/>
          </a:p>
        </p:txBody>
      </p:sp>
      <p:sp>
        <p:nvSpPr>
          <p:cNvPr id="3" name="Content Placeholder 2"/>
          <p:cNvSpPr>
            <a:spLocks noGrp="1"/>
          </p:cNvSpPr>
          <p:nvPr>
            <p:ph idx="1"/>
          </p:nvPr>
        </p:nvSpPr>
        <p:spPr>
          <a:xfrm>
            <a:off x="1" y="1455174"/>
            <a:ext cx="10923638" cy="5402825"/>
          </a:xfrm>
        </p:spPr>
        <p:txBody>
          <a:bodyPr>
            <a:normAutofit/>
          </a:bodyPr>
          <a:lstStyle/>
          <a:p>
            <a:pPr>
              <a:lnSpc>
                <a:spcPct val="200000"/>
              </a:lnSpc>
              <a:buFont typeface="Wingdings" panose="05000000000000000000" pitchFamily="2" charset="2"/>
              <a:buChar char="Ø"/>
            </a:pPr>
            <a:r>
              <a:rPr lang="en-US" sz="2000" dirty="0">
                <a:solidFill>
                  <a:schemeClr val="tx1"/>
                </a:solidFill>
                <a:latin typeface="Constantia" panose="02030602050306030303" pitchFamily="18" charset="0"/>
              </a:rPr>
              <a:t>Azad, S., &amp; Singh, U. S. (2019). A Study on the Effect of Pricing Strategy on Customer Retention in Kurdistan. </a:t>
            </a:r>
            <a:r>
              <a:rPr lang="en-US" sz="2000" i="1" dirty="0">
                <a:solidFill>
                  <a:schemeClr val="tx1"/>
                </a:solidFill>
                <a:latin typeface="Constantia" panose="02030602050306030303" pitchFamily="18" charset="0"/>
              </a:rPr>
              <a:t>Int. J Sup. Chain. </a:t>
            </a:r>
            <a:r>
              <a:rPr lang="en-US" sz="2000" i="1" dirty="0" err="1">
                <a:solidFill>
                  <a:schemeClr val="tx1"/>
                </a:solidFill>
                <a:latin typeface="Constantia" panose="02030602050306030303" pitchFamily="18" charset="0"/>
              </a:rPr>
              <a:t>Mgt</a:t>
            </a:r>
            <a:r>
              <a:rPr lang="en-US" sz="2000" i="1" dirty="0">
                <a:solidFill>
                  <a:schemeClr val="tx1"/>
                </a:solidFill>
                <a:latin typeface="Constantia" panose="02030602050306030303" pitchFamily="18" charset="0"/>
              </a:rPr>
              <a:t> Vol</a:t>
            </a:r>
            <a:r>
              <a:rPr lang="en-US" sz="2000" dirty="0">
                <a:solidFill>
                  <a:schemeClr val="tx1"/>
                </a:solidFill>
                <a:latin typeface="Constantia" panose="02030602050306030303" pitchFamily="18" charset="0"/>
              </a:rPr>
              <a:t>, </a:t>
            </a:r>
            <a:r>
              <a:rPr lang="en-US" sz="2000" i="1" dirty="0">
                <a:solidFill>
                  <a:schemeClr val="tx1"/>
                </a:solidFill>
                <a:latin typeface="Constantia" panose="02030602050306030303" pitchFamily="18" charset="0"/>
              </a:rPr>
              <a:t>8</a:t>
            </a:r>
            <a:r>
              <a:rPr lang="en-US" sz="2000" dirty="0">
                <a:solidFill>
                  <a:schemeClr val="tx1"/>
                </a:solidFill>
                <a:latin typeface="Constantia" panose="02030602050306030303" pitchFamily="18" charset="0"/>
              </a:rPr>
              <a:t>(1), 98</a:t>
            </a:r>
            <a:r>
              <a:rPr lang="en-US" sz="2000" dirty="0" smtClean="0">
                <a:solidFill>
                  <a:schemeClr val="tx1"/>
                </a:solidFill>
                <a:latin typeface="Constantia" panose="02030602050306030303" pitchFamily="18" charset="0"/>
              </a:rPr>
              <a:t>.</a:t>
            </a:r>
          </a:p>
          <a:p>
            <a:pPr>
              <a:lnSpc>
                <a:spcPct val="200000"/>
              </a:lnSpc>
              <a:buFont typeface="Wingdings" panose="05000000000000000000" pitchFamily="2" charset="2"/>
              <a:buChar char="Ø"/>
            </a:pPr>
            <a:r>
              <a:rPr lang="en-US" sz="2000" dirty="0">
                <a:solidFill>
                  <a:schemeClr val="tx1"/>
                </a:solidFill>
                <a:latin typeface="Constantia" panose="02030602050306030303" pitchFamily="18" charset="0"/>
              </a:rPr>
              <a:t>Serpell, J. A. (2021). Commensalism or Cross-Species Adoption? A Critical Review of Theories of Wolf Domestication. </a:t>
            </a:r>
            <a:r>
              <a:rPr lang="en-US" sz="2000" i="1" dirty="0">
                <a:solidFill>
                  <a:schemeClr val="tx1"/>
                </a:solidFill>
                <a:latin typeface="Constantia" panose="02030602050306030303" pitchFamily="18" charset="0"/>
              </a:rPr>
              <a:t>Frontiers in Veterinary Science</a:t>
            </a:r>
            <a:r>
              <a:rPr lang="en-US" sz="2000" dirty="0">
                <a:solidFill>
                  <a:schemeClr val="tx1"/>
                </a:solidFill>
                <a:latin typeface="Constantia" panose="02030602050306030303" pitchFamily="18" charset="0"/>
              </a:rPr>
              <a:t>, </a:t>
            </a:r>
            <a:r>
              <a:rPr lang="en-US" sz="2000" i="1" dirty="0">
                <a:solidFill>
                  <a:schemeClr val="tx1"/>
                </a:solidFill>
                <a:latin typeface="Constantia" panose="02030602050306030303" pitchFamily="18" charset="0"/>
              </a:rPr>
              <a:t>8</a:t>
            </a:r>
            <a:r>
              <a:rPr lang="en-US" sz="2000" dirty="0">
                <a:solidFill>
                  <a:schemeClr val="tx1"/>
                </a:solidFill>
                <a:latin typeface="Constantia" panose="02030602050306030303" pitchFamily="18" charset="0"/>
              </a:rPr>
              <a:t>.</a:t>
            </a:r>
          </a:p>
          <a:p>
            <a:pPr>
              <a:lnSpc>
                <a:spcPct val="200000"/>
              </a:lnSpc>
              <a:buFont typeface="Wingdings" panose="05000000000000000000" pitchFamily="2" charset="2"/>
              <a:buChar char="Ø"/>
            </a:pPr>
            <a:r>
              <a:rPr lang="en-US" sz="2000" dirty="0" smtClean="0">
                <a:solidFill>
                  <a:schemeClr val="tx1"/>
                </a:solidFill>
                <a:latin typeface="Constantia" panose="02030602050306030303" pitchFamily="18" charset="0"/>
              </a:rPr>
              <a:t>Li</a:t>
            </a:r>
            <a:r>
              <a:rPr lang="en-US" sz="2000" dirty="0">
                <a:solidFill>
                  <a:schemeClr val="tx1"/>
                </a:solidFill>
                <a:latin typeface="Constantia" panose="02030602050306030303" pitchFamily="18" charset="0"/>
              </a:rPr>
              <a:t>, F., Du, T. C. T., &amp; Wei, Y. (2019). Offensive pricing strategies for online platforms. </a:t>
            </a:r>
            <a:r>
              <a:rPr lang="en-US" sz="2000" i="1" dirty="0">
                <a:solidFill>
                  <a:schemeClr val="tx1"/>
                </a:solidFill>
                <a:latin typeface="Constantia" panose="02030602050306030303" pitchFamily="18" charset="0"/>
              </a:rPr>
              <a:t>International Journal of Production Economics</a:t>
            </a:r>
            <a:r>
              <a:rPr lang="en-US" sz="2000" dirty="0">
                <a:solidFill>
                  <a:schemeClr val="tx1"/>
                </a:solidFill>
                <a:latin typeface="Constantia" panose="02030602050306030303" pitchFamily="18" charset="0"/>
              </a:rPr>
              <a:t>, </a:t>
            </a:r>
            <a:r>
              <a:rPr lang="en-US" sz="2000" i="1" dirty="0">
                <a:solidFill>
                  <a:schemeClr val="tx1"/>
                </a:solidFill>
                <a:latin typeface="Constantia" panose="02030602050306030303" pitchFamily="18" charset="0"/>
              </a:rPr>
              <a:t>216</a:t>
            </a:r>
            <a:r>
              <a:rPr lang="en-US" sz="2000" dirty="0">
                <a:solidFill>
                  <a:schemeClr val="tx1"/>
                </a:solidFill>
                <a:latin typeface="Constantia" panose="02030602050306030303" pitchFamily="18" charset="0"/>
              </a:rPr>
              <a:t>, 287-304.</a:t>
            </a:r>
          </a:p>
          <a:p>
            <a:endParaRPr lang="en-US" dirty="0"/>
          </a:p>
        </p:txBody>
      </p:sp>
    </p:spTree>
    <p:extLst>
      <p:ext uri="{BB962C8B-B14F-4D97-AF65-F5344CB8AC3E}">
        <p14:creationId xmlns:p14="http://schemas.microsoft.com/office/powerpoint/2010/main" val="2768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00B050"/>
                </a:solidFill>
              </a:rPr>
              <a:t>Brand </a:t>
            </a:r>
            <a:r>
              <a:rPr lang="en-US" dirty="0" smtClean="0">
                <a:solidFill>
                  <a:srgbClr val="00B050"/>
                </a:solidFill>
              </a:rPr>
              <a:t>Name</a:t>
            </a:r>
            <a:endParaRPr lang="en-US" dirty="0">
              <a:solidFill>
                <a:srgbClr val="00B050"/>
              </a:solidFill>
            </a:endParaRPr>
          </a:p>
        </p:txBody>
      </p:sp>
      <p:sp>
        <p:nvSpPr>
          <p:cNvPr id="3" name="Content Placeholder 2"/>
          <p:cNvSpPr>
            <a:spLocks noGrp="1"/>
          </p:cNvSpPr>
          <p:nvPr>
            <p:ph idx="1"/>
          </p:nvPr>
        </p:nvSpPr>
        <p:spPr>
          <a:xfrm>
            <a:off x="569180" y="1550989"/>
            <a:ext cx="8596668" cy="3880773"/>
          </a:xfrm>
        </p:spPr>
        <p:txBody>
          <a:bodyPr>
            <a:normAutofit/>
          </a:bodyPr>
          <a:lstStyle/>
          <a:p>
            <a:pPr>
              <a:lnSpc>
                <a:spcPct val="200000"/>
              </a:lnSpc>
              <a:buFont typeface="Wingdings" panose="05000000000000000000" pitchFamily="2" charset="2"/>
              <a:buChar char="Ø"/>
            </a:pPr>
            <a:r>
              <a:rPr lang="en-US" sz="2000" dirty="0">
                <a:solidFill>
                  <a:schemeClr val="tx1"/>
                </a:solidFill>
                <a:latin typeface="Constantia" panose="02030602050306030303" pitchFamily="18" charset="0"/>
              </a:rPr>
              <a:t>Fi series 3 GPS </a:t>
            </a:r>
            <a:r>
              <a:rPr lang="en-US" sz="2000" dirty="0" smtClean="0">
                <a:solidFill>
                  <a:schemeClr val="tx1"/>
                </a:solidFill>
                <a:latin typeface="Constantia" panose="02030602050306030303" pitchFamily="18" charset="0"/>
              </a:rPr>
              <a:t>tracker is </a:t>
            </a:r>
            <a:r>
              <a:rPr lang="en-US" sz="2000" dirty="0" smtClean="0">
                <a:solidFill>
                  <a:schemeClr val="tx1"/>
                </a:solidFill>
                <a:latin typeface="Constantia" panose="02030602050306030303" pitchFamily="18" charset="0"/>
              </a:rPr>
              <a:t>the new products brand name..</a:t>
            </a:r>
          </a:p>
          <a:p>
            <a:pPr>
              <a:lnSpc>
                <a:spcPct val="200000"/>
              </a:lnSpc>
              <a:buFont typeface="Wingdings" panose="05000000000000000000" pitchFamily="2" charset="2"/>
              <a:buChar char="Ø"/>
            </a:pPr>
            <a:r>
              <a:rPr lang="en-US" sz="2000" dirty="0" smtClean="0">
                <a:solidFill>
                  <a:schemeClr val="tx1"/>
                </a:solidFill>
                <a:latin typeface="Constantia" panose="02030602050306030303" pitchFamily="18" charset="0"/>
              </a:rPr>
              <a:t>The company's </a:t>
            </a:r>
            <a:r>
              <a:rPr lang="en-US" sz="2000" dirty="0" smtClean="0">
                <a:solidFill>
                  <a:schemeClr val="tx1"/>
                </a:solidFill>
                <a:latin typeface="Constantia" panose="02030602050306030303" pitchFamily="18" charset="0"/>
              </a:rPr>
              <a:t>goal </a:t>
            </a:r>
            <a:r>
              <a:rPr lang="en-US" sz="2000" dirty="0" smtClean="0">
                <a:solidFill>
                  <a:schemeClr val="tx1"/>
                </a:solidFill>
                <a:latin typeface="Constantia" panose="02030602050306030303" pitchFamily="18" charset="0"/>
              </a:rPr>
              <a:t>is to become a global leader in high quality pets </a:t>
            </a:r>
            <a:r>
              <a:rPr lang="en-US" sz="2000" dirty="0" smtClean="0">
                <a:solidFill>
                  <a:schemeClr val="tx1"/>
                </a:solidFill>
                <a:latin typeface="Constantia" panose="02030602050306030303" pitchFamily="18" charset="0"/>
              </a:rPr>
              <a:t>trackers </a:t>
            </a:r>
            <a:r>
              <a:rPr lang="en-US" sz="2000" dirty="0" smtClean="0">
                <a:solidFill>
                  <a:schemeClr val="tx1"/>
                </a:solidFill>
                <a:latin typeface="Constantia" panose="02030602050306030303" pitchFamily="18" charset="0"/>
              </a:rPr>
              <a:t>and optimization of pets health.</a:t>
            </a:r>
          </a:p>
          <a:p>
            <a:pPr>
              <a:lnSpc>
                <a:spcPct val="200000"/>
              </a:lnSpc>
              <a:buFont typeface="Wingdings" panose="05000000000000000000" pitchFamily="2" charset="2"/>
              <a:buChar char="Ø"/>
            </a:pPr>
            <a:r>
              <a:rPr lang="en-US" sz="2000" dirty="0" smtClean="0">
                <a:solidFill>
                  <a:schemeClr val="tx1"/>
                </a:solidFill>
                <a:latin typeface="Constantia" panose="02030602050306030303" pitchFamily="18" charset="0"/>
              </a:rPr>
              <a:t>Therefore, the product is expected to establish the brand name in the target market.</a:t>
            </a:r>
            <a:endParaRPr lang="en-US" sz="2000" dirty="0">
              <a:solidFill>
                <a:schemeClr val="tx1"/>
              </a:solidFill>
              <a:latin typeface="Constantia" panose="02030602050306030303" pitchFamily="18" charset="0"/>
            </a:endParaRPr>
          </a:p>
        </p:txBody>
      </p:sp>
    </p:spTree>
    <p:extLst>
      <p:ext uri="{BB962C8B-B14F-4D97-AF65-F5344CB8AC3E}">
        <p14:creationId xmlns:p14="http://schemas.microsoft.com/office/powerpoint/2010/main" val="1919127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7932" y="707922"/>
            <a:ext cx="9469556" cy="1320800"/>
          </a:xfrm>
        </p:spPr>
        <p:txBody>
          <a:bodyPr/>
          <a:lstStyle/>
          <a:p>
            <a:pPr algn="ctr"/>
            <a:r>
              <a:rPr lang="en-US" dirty="0">
                <a:solidFill>
                  <a:srgbClr val="00B050"/>
                </a:solidFill>
              </a:rPr>
              <a:t>R</a:t>
            </a:r>
            <a:r>
              <a:rPr lang="en-US" dirty="0" smtClean="0">
                <a:solidFill>
                  <a:srgbClr val="00B050"/>
                </a:solidFill>
              </a:rPr>
              <a:t>ole of the </a:t>
            </a:r>
            <a:r>
              <a:rPr lang="en-US" dirty="0" smtClean="0">
                <a:solidFill>
                  <a:srgbClr val="00B050"/>
                </a:solidFill>
              </a:rPr>
              <a:t>Product in </a:t>
            </a:r>
            <a:r>
              <a:rPr lang="en-US" dirty="0" smtClean="0">
                <a:solidFill>
                  <a:srgbClr val="00B050"/>
                </a:solidFill>
              </a:rPr>
              <a:t>the </a:t>
            </a:r>
            <a:r>
              <a:rPr lang="en-US" dirty="0" smtClean="0">
                <a:solidFill>
                  <a:srgbClr val="00B050"/>
                </a:solidFill>
              </a:rPr>
              <a:t>Brand Portfolio</a:t>
            </a:r>
            <a:endParaRPr lang="en-US" dirty="0">
              <a:solidFill>
                <a:srgbClr val="00B050"/>
              </a:solidFill>
            </a:endParaRPr>
          </a:p>
        </p:txBody>
      </p:sp>
      <p:sp>
        <p:nvSpPr>
          <p:cNvPr id="3" name="Content Placeholder 2"/>
          <p:cNvSpPr>
            <a:spLocks noGrp="1"/>
          </p:cNvSpPr>
          <p:nvPr>
            <p:ph idx="1"/>
          </p:nvPr>
        </p:nvSpPr>
        <p:spPr>
          <a:xfrm>
            <a:off x="245807" y="1710813"/>
            <a:ext cx="10913806" cy="5147187"/>
          </a:xfrm>
        </p:spPr>
        <p:txBody>
          <a:bodyPr>
            <a:normAutofit/>
          </a:bodyPr>
          <a:lstStyle/>
          <a:p>
            <a:pPr>
              <a:lnSpc>
                <a:spcPct val="200000"/>
              </a:lnSpc>
              <a:buFont typeface="Wingdings" panose="05000000000000000000" pitchFamily="2" charset="2"/>
              <a:buChar char="Ø"/>
            </a:pPr>
            <a:r>
              <a:rPr lang="en-US" sz="2000" dirty="0" smtClean="0">
                <a:solidFill>
                  <a:schemeClr val="tx1"/>
                </a:solidFill>
                <a:latin typeface="Constantia" panose="02030602050306030303" pitchFamily="18" charset="0"/>
              </a:rPr>
              <a:t>Fi Series 3 tracker goal will be to expand Findster Series in Europe and North America and finally dominate pets tracking markets. </a:t>
            </a:r>
            <a:endParaRPr lang="en-US" sz="2000" dirty="0" smtClean="0">
              <a:solidFill>
                <a:schemeClr val="tx1"/>
              </a:solidFill>
              <a:latin typeface="Constantia" panose="02030602050306030303" pitchFamily="18" charset="0"/>
            </a:endParaRPr>
          </a:p>
          <a:p>
            <a:pPr>
              <a:lnSpc>
                <a:spcPct val="200000"/>
              </a:lnSpc>
              <a:buFont typeface="Wingdings" panose="05000000000000000000" pitchFamily="2" charset="2"/>
              <a:buChar char="Ø"/>
            </a:pPr>
            <a:r>
              <a:rPr lang="en-US" sz="2000" dirty="0" smtClean="0">
                <a:solidFill>
                  <a:schemeClr val="tx1"/>
                </a:solidFill>
                <a:latin typeface="Constantia" panose="02030602050306030303" pitchFamily="18" charset="0"/>
              </a:rPr>
              <a:t>It </a:t>
            </a:r>
            <a:r>
              <a:rPr lang="en-US" sz="2000" dirty="0" smtClean="0">
                <a:solidFill>
                  <a:schemeClr val="tx1"/>
                </a:solidFill>
                <a:latin typeface="Constantia" panose="02030602050306030303" pitchFamily="18" charset="0"/>
              </a:rPr>
              <a:t>is the first product to have its marketing done oversees. </a:t>
            </a:r>
            <a:endParaRPr lang="en-US" sz="2000" dirty="0" smtClean="0">
              <a:solidFill>
                <a:schemeClr val="tx1"/>
              </a:solidFill>
              <a:latin typeface="Constantia" panose="02030602050306030303" pitchFamily="18" charset="0"/>
            </a:endParaRPr>
          </a:p>
          <a:p>
            <a:pPr>
              <a:lnSpc>
                <a:spcPct val="200000"/>
              </a:lnSpc>
              <a:buFont typeface="Wingdings" panose="05000000000000000000" pitchFamily="2" charset="2"/>
              <a:buChar char="Ø"/>
            </a:pPr>
            <a:r>
              <a:rPr lang="en-US" sz="2000" dirty="0" smtClean="0">
                <a:solidFill>
                  <a:schemeClr val="tx1"/>
                </a:solidFill>
                <a:latin typeface="Constantia" panose="02030602050306030303" pitchFamily="18" charset="0"/>
              </a:rPr>
              <a:t>Thus</a:t>
            </a:r>
            <a:r>
              <a:rPr lang="en-US" sz="2000" dirty="0" smtClean="0">
                <a:solidFill>
                  <a:schemeClr val="tx1"/>
                </a:solidFill>
                <a:latin typeface="Constantia" panose="02030602050306030303" pitchFamily="18" charset="0"/>
              </a:rPr>
              <a:t>, the company is expecting to strengthen brand name in the market and create awareness.</a:t>
            </a:r>
          </a:p>
          <a:p>
            <a:pPr>
              <a:lnSpc>
                <a:spcPct val="200000"/>
              </a:lnSpc>
              <a:buFont typeface="Wingdings" panose="05000000000000000000" pitchFamily="2" charset="2"/>
              <a:buChar char="Ø"/>
            </a:pPr>
            <a:r>
              <a:rPr lang="en-US" sz="2000" dirty="0" smtClean="0">
                <a:solidFill>
                  <a:schemeClr val="tx1"/>
                </a:solidFill>
                <a:latin typeface="Constantia" panose="02030602050306030303" pitchFamily="18" charset="0"/>
              </a:rPr>
              <a:t>The product will be set to establish the new product name and position.</a:t>
            </a:r>
          </a:p>
          <a:p>
            <a:pPr marL="0" indent="0">
              <a:buNone/>
            </a:pPr>
            <a:endParaRPr lang="en-US" dirty="0"/>
          </a:p>
        </p:txBody>
      </p:sp>
    </p:spTree>
    <p:extLst>
      <p:ext uri="{BB962C8B-B14F-4D97-AF65-F5344CB8AC3E}">
        <p14:creationId xmlns:p14="http://schemas.microsoft.com/office/powerpoint/2010/main" val="2538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992" y="993058"/>
            <a:ext cx="8596668" cy="983226"/>
          </a:xfrm>
        </p:spPr>
        <p:txBody>
          <a:bodyPr/>
          <a:lstStyle/>
          <a:p>
            <a:pPr algn="ctr"/>
            <a:r>
              <a:rPr lang="en-US" dirty="0" smtClean="0">
                <a:solidFill>
                  <a:srgbClr val="00B050"/>
                </a:solidFill>
              </a:rPr>
              <a:t>The Target Market</a:t>
            </a:r>
            <a:endParaRPr lang="en-US" dirty="0">
              <a:solidFill>
                <a:srgbClr val="00B050"/>
              </a:solidFill>
            </a:endParaRPr>
          </a:p>
        </p:txBody>
      </p:sp>
      <p:sp>
        <p:nvSpPr>
          <p:cNvPr id="3" name="Content Placeholder 2"/>
          <p:cNvSpPr>
            <a:spLocks noGrp="1"/>
          </p:cNvSpPr>
          <p:nvPr>
            <p:ph idx="1"/>
          </p:nvPr>
        </p:nvSpPr>
        <p:spPr>
          <a:xfrm>
            <a:off x="1" y="1818969"/>
            <a:ext cx="11474244" cy="5039032"/>
          </a:xfrm>
        </p:spPr>
        <p:txBody>
          <a:bodyPr>
            <a:normAutofit/>
          </a:bodyPr>
          <a:lstStyle/>
          <a:p>
            <a:pPr>
              <a:lnSpc>
                <a:spcPct val="200000"/>
              </a:lnSpc>
              <a:buFont typeface="Wingdings" panose="05000000000000000000" pitchFamily="2" charset="2"/>
              <a:buChar char="Ø"/>
            </a:pPr>
            <a:r>
              <a:rPr lang="en-US" sz="2000" dirty="0" smtClean="0">
                <a:latin typeface="Constantia" panose="02030602050306030303" pitchFamily="18" charset="0"/>
              </a:rPr>
              <a:t>Europe and North America will be the new product target market.</a:t>
            </a:r>
          </a:p>
          <a:p>
            <a:pPr>
              <a:lnSpc>
                <a:spcPct val="200000"/>
              </a:lnSpc>
              <a:buFont typeface="Wingdings" panose="05000000000000000000" pitchFamily="2" charset="2"/>
              <a:buChar char="Ø"/>
            </a:pPr>
            <a:r>
              <a:rPr lang="en-US" sz="2000" dirty="0" smtClean="0">
                <a:latin typeface="Constantia" panose="02030602050306030303" pitchFamily="18" charset="0"/>
              </a:rPr>
              <a:t>The market has recorded an increasing pet adoption and </a:t>
            </a:r>
            <a:r>
              <a:rPr lang="en-US" sz="2000" dirty="0">
                <a:latin typeface="Constantia" panose="02030602050306030303" pitchFamily="18" charset="0"/>
              </a:rPr>
              <a:t>dominated the market for pet products in the last ten </a:t>
            </a:r>
            <a:r>
              <a:rPr lang="en-US" sz="2000" dirty="0" smtClean="0">
                <a:latin typeface="Constantia" panose="02030602050306030303" pitchFamily="18" charset="0"/>
              </a:rPr>
              <a:t>years(Serpell, 2021). </a:t>
            </a:r>
          </a:p>
          <a:p>
            <a:pPr>
              <a:lnSpc>
                <a:spcPct val="200000"/>
              </a:lnSpc>
              <a:buFont typeface="Wingdings" panose="05000000000000000000" pitchFamily="2" charset="2"/>
              <a:buChar char="Ø"/>
            </a:pPr>
            <a:r>
              <a:rPr lang="en-US" sz="2000" dirty="0" smtClean="0">
                <a:latin typeface="Constantia" panose="02030602050306030303" pitchFamily="18" charset="0"/>
              </a:rPr>
              <a:t>Fi Series 3 tracker will be looking to dominate the market through its unique feature that address long distance tracking and health of the dogs.</a:t>
            </a:r>
            <a:endParaRPr lang="en-US" sz="2000" dirty="0">
              <a:latin typeface="Constantia" panose="02030602050306030303" pitchFamily="18" charset="0"/>
            </a:endParaRPr>
          </a:p>
        </p:txBody>
      </p:sp>
    </p:spTree>
    <p:extLst>
      <p:ext uri="{BB962C8B-B14F-4D97-AF65-F5344CB8AC3E}">
        <p14:creationId xmlns:p14="http://schemas.microsoft.com/office/powerpoint/2010/main" val="1386397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1630" y="839789"/>
            <a:ext cx="8596668" cy="1320800"/>
          </a:xfrm>
        </p:spPr>
        <p:txBody>
          <a:bodyPr/>
          <a:lstStyle/>
          <a:p>
            <a:pPr algn="ctr"/>
            <a:r>
              <a:rPr lang="en-US" dirty="0" smtClean="0">
                <a:solidFill>
                  <a:srgbClr val="00B050"/>
                </a:solidFill>
              </a:rPr>
              <a:t>Fi Series 3 Tracker Objectives</a:t>
            </a:r>
            <a:endParaRPr lang="en-US" dirty="0">
              <a:solidFill>
                <a:srgbClr val="00B050"/>
              </a:solidFill>
            </a:endParaRPr>
          </a:p>
        </p:txBody>
      </p:sp>
      <p:sp>
        <p:nvSpPr>
          <p:cNvPr id="3" name="Content Placeholder 2"/>
          <p:cNvSpPr>
            <a:spLocks noGrp="1"/>
          </p:cNvSpPr>
          <p:nvPr>
            <p:ph idx="1"/>
          </p:nvPr>
        </p:nvSpPr>
        <p:spPr>
          <a:xfrm>
            <a:off x="-1" y="1681316"/>
            <a:ext cx="11375923" cy="5176684"/>
          </a:xfrm>
        </p:spPr>
        <p:txBody>
          <a:bodyPr>
            <a:normAutofit/>
          </a:bodyPr>
          <a:lstStyle/>
          <a:p>
            <a:pPr>
              <a:lnSpc>
                <a:spcPct val="200000"/>
              </a:lnSpc>
              <a:buFont typeface="Wingdings" panose="05000000000000000000" pitchFamily="2" charset="2"/>
              <a:buChar char="Ø"/>
            </a:pPr>
            <a:r>
              <a:rPr lang="en-US" sz="2000" dirty="0" smtClean="0">
                <a:solidFill>
                  <a:schemeClr val="tx1"/>
                </a:solidFill>
                <a:latin typeface="Constantia" panose="02030602050306030303" pitchFamily="18" charset="0"/>
              </a:rPr>
              <a:t>Create greater </a:t>
            </a:r>
            <a:r>
              <a:rPr lang="en-US" sz="2000" dirty="0" smtClean="0">
                <a:solidFill>
                  <a:schemeClr val="tx1"/>
                </a:solidFill>
                <a:latin typeface="Constantia" panose="02030602050306030303" pitchFamily="18" charset="0"/>
              </a:rPr>
              <a:t>customer loyalty. Customer loyal will be build by penetrating price and offering discounts.</a:t>
            </a:r>
          </a:p>
          <a:p>
            <a:pPr>
              <a:lnSpc>
                <a:spcPct val="200000"/>
              </a:lnSpc>
              <a:buFont typeface="Wingdings" panose="05000000000000000000" pitchFamily="2" charset="2"/>
              <a:buChar char="Ø"/>
            </a:pPr>
            <a:r>
              <a:rPr lang="en-US" sz="2000" dirty="0" smtClean="0">
                <a:solidFill>
                  <a:schemeClr val="tx1"/>
                </a:solidFill>
                <a:latin typeface="Constantia" panose="02030602050306030303" pitchFamily="18" charset="0"/>
              </a:rPr>
              <a:t>Increase </a:t>
            </a:r>
            <a:r>
              <a:rPr lang="en-US" sz="2000" dirty="0" smtClean="0">
                <a:solidFill>
                  <a:schemeClr val="tx1"/>
                </a:solidFill>
                <a:latin typeface="Constantia" panose="02030602050306030303" pitchFamily="18" charset="0"/>
              </a:rPr>
              <a:t>trials.</a:t>
            </a:r>
            <a:endParaRPr lang="en-US" sz="2000" dirty="0" smtClean="0">
              <a:solidFill>
                <a:schemeClr val="tx1"/>
              </a:solidFill>
              <a:latin typeface="Constantia" panose="02030602050306030303" pitchFamily="18" charset="0"/>
            </a:endParaRPr>
          </a:p>
          <a:p>
            <a:pPr>
              <a:lnSpc>
                <a:spcPct val="200000"/>
              </a:lnSpc>
              <a:buFont typeface="Wingdings" panose="05000000000000000000" pitchFamily="2" charset="2"/>
              <a:buChar char="Ø"/>
            </a:pPr>
            <a:r>
              <a:rPr lang="en-US" sz="2000" dirty="0" smtClean="0">
                <a:solidFill>
                  <a:schemeClr val="tx1"/>
                </a:solidFill>
                <a:latin typeface="Constantia" panose="02030602050306030303" pitchFamily="18" charset="0"/>
              </a:rPr>
              <a:t>Expand usage among current users. This will be achieve by cutting </a:t>
            </a:r>
            <a:r>
              <a:rPr lang="en-US" sz="2000" dirty="0" smtClean="0">
                <a:solidFill>
                  <a:schemeClr val="tx1"/>
                </a:solidFill>
                <a:latin typeface="Constantia" panose="02030602050306030303" pitchFamily="18" charset="0"/>
              </a:rPr>
              <a:t>prices.</a:t>
            </a:r>
            <a:endParaRPr lang="en-US" sz="2000" dirty="0" smtClean="0">
              <a:solidFill>
                <a:schemeClr val="tx1"/>
              </a:solidFill>
              <a:latin typeface="Constantia" panose="02030602050306030303" pitchFamily="18" charset="0"/>
            </a:endParaRPr>
          </a:p>
          <a:p>
            <a:pPr>
              <a:lnSpc>
                <a:spcPct val="200000"/>
              </a:lnSpc>
              <a:buFont typeface="Wingdings" panose="05000000000000000000" pitchFamily="2" charset="2"/>
              <a:buChar char="Ø"/>
            </a:pPr>
            <a:r>
              <a:rPr lang="en-US" sz="2000" dirty="0" smtClean="0">
                <a:solidFill>
                  <a:schemeClr val="tx1"/>
                </a:solidFill>
                <a:latin typeface="Constantia" panose="02030602050306030303" pitchFamily="18" charset="0"/>
              </a:rPr>
              <a:t>Support trade </a:t>
            </a:r>
            <a:r>
              <a:rPr lang="en-US" sz="2000" dirty="0" smtClean="0">
                <a:solidFill>
                  <a:schemeClr val="tx1"/>
                </a:solidFill>
                <a:latin typeface="Constantia" panose="02030602050306030303" pitchFamily="18" charset="0"/>
              </a:rPr>
              <a:t>relations.</a:t>
            </a:r>
            <a:endParaRPr lang="en-US" sz="2000" dirty="0" smtClean="0">
              <a:solidFill>
                <a:schemeClr val="tx1"/>
              </a:solidFill>
              <a:latin typeface="Constantia" panose="02030602050306030303" pitchFamily="18" charset="0"/>
            </a:endParaRPr>
          </a:p>
          <a:p>
            <a:pPr>
              <a:lnSpc>
                <a:spcPct val="200000"/>
              </a:lnSpc>
              <a:buFont typeface="Wingdings" panose="05000000000000000000" pitchFamily="2" charset="2"/>
              <a:buChar char="Ø"/>
            </a:pPr>
            <a:r>
              <a:rPr lang="en-US" sz="2000" dirty="0" smtClean="0">
                <a:solidFill>
                  <a:schemeClr val="tx1"/>
                </a:solidFill>
                <a:latin typeface="Constantia" panose="02030602050306030303" pitchFamily="18" charset="0"/>
              </a:rPr>
              <a:t>Build more sales. More sales will be achieved by attracting more customers via penetration </a:t>
            </a:r>
            <a:r>
              <a:rPr lang="en-US" sz="2000" dirty="0" smtClean="0">
                <a:solidFill>
                  <a:schemeClr val="tx1"/>
                </a:solidFill>
                <a:latin typeface="Constantia" panose="02030602050306030303" pitchFamily="18" charset="0"/>
              </a:rPr>
              <a:t>pricing.</a:t>
            </a:r>
            <a:endParaRPr lang="en-US" sz="2000" dirty="0">
              <a:solidFill>
                <a:schemeClr val="tx1"/>
              </a:solidFill>
              <a:latin typeface="Constantia" panose="02030602050306030303" pitchFamily="18" charset="0"/>
            </a:endParaRPr>
          </a:p>
        </p:txBody>
      </p:sp>
    </p:spTree>
    <p:extLst>
      <p:ext uri="{BB962C8B-B14F-4D97-AF65-F5344CB8AC3E}">
        <p14:creationId xmlns:p14="http://schemas.microsoft.com/office/powerpoint/2010/main" val="33622755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00B050"/>
                </a:solidFill>
              </a:rPr>
              <a:t>Pricing Strategy</a:t>
            </a:r>
            <a:endParaRPr lang="en-US" dirty="0">
              <a:solidFill>
                <a:srgbClr val="00B050"/>
              </a:solidFill>
            </a:endParaRPr>
          </a:p>
        </p:txBody>
      </p:sp>
      <p:sp>
        <p:nvSpPr>
          <p:cNvPr id="3" name="Content Placeholder 2"/>
          <p:cNvSpPr>
            <a:spLocks noGrp="1"/>
          </p:cNvSpPr>
          <p:nvPr>
            <p:ph idx="1"/>
          </p:nvPr>
        </p:nvSpPr>
        <p:spPr>
          <a:xfrm>
            <a:off x="1" y="1406013"/>
            <a:ext cx="10717160" cy="5338916"/>
          </a:xfrm>
        </p:spPr>
        <p:txBody>
          <a:bodyPr/>
          <a:lstStyle/>
          <a:p>
            <a:pPr>
              <a:lnSpc>
                <a:spcPct val="200000"/>
              </a:lnSpc>
              <a:buFont typeface="Wingdings" panose="05000000000000000000" pitchFamily="2" charset="2"/>
              <a:buChar char="Ø"/>
            </a:pPr>
            <a:r>
              <a:rPr lang="en-US" sz="2000" dirty="0" smtClean="0">
                <a:solidFill>
                  <a:schemeClr val="tx1"/>
                </a:solidFill>
                <a:latin typeface="Constantia" panose="02030602050306030303" pitchFamily="18" charset="0"/>
              </a:rPr>
              <a:t>A marketing penetration pricing will be adopted. The company will try to dominate the market by undercutting the competitors.</a:t>
            </a:r>
          </a:p>
          <a:p>
            <a:pPr>
              <a:lnSpc>
                <a:spcPct val="200000"/>
              </a:lnSpc>
              <a:buFont typeface="Wingdings" panose="05000000000000000000" pitchFamily="2" charset="2"/>
              <a:buChar char="Ø"/>
            </a:pPr>
            <a:r>
              <a:rPr lang="en-US" sz="2000" dirty="0" smtClean="0">
                <a:solidFill>
                  <a:schemeClr val="tx1"/>
                </a:solidFill>
                <a:latin typeface="Constantia" panose="02030602050306030303" pitchFamily="18" charset="0"/>
              </a:rPr>
              <a:t>Cost leadership strategy will be incorporated  to reinforce the pricing strategy. </a:t>
            </a:r>
          </a:p>
          <a:p>
            <a:pPr>
              <a:lnSpc>
                <a:spcPct val="200000"/>
              </a:lnSpc>
              <a:buFont typeface="Wingdings" panose="05000000000000000000" pitchFamily="2" charset="2"/>
              <a:buChar char="Ø"/>
            </a:pPr>
            <a:r>
              <a:rPr lang="en-US" sz="2000" dirty="0" smtClean="0">
                <a:solidFill>
                  <a:schemeClr val="tx1"/>
                </a:solidFill>
                <a:latin typeface="Constantia" panose="02030602050306030303" pitchFamily="18" charset="0"/>
              </a:rPr>
              <a:t>Deploying penetration strategy is a sure shot for getting loyal customer and establishment of foothold in a </a:t>
            </a:r>
            <a:r>
              <a:rPr lang="en-US" sz="2000" dirty="0">
                <a:solidFill>
                  <a:schemeClr val="tx1"/>
                </a:solidFill>
                <a:latin typeface="Constantia" panose="02030602050306030303" pitchFamily="18" charset="0"/>
              </a:rPr>
              <a:t>competing market(Azad, S., &amp; </a:t>
            </a:r>
            <a:r>
              <a:rPr lang="en-US" sz="2000" dirty="0" smtClean="0">
                <a:solidFill>
                  <a:schemeClr val="tx1"/>
                </a:solidFill>
                <a:latin typeface="Constantia" panose="02030602050306030303" pitchFamily="18" charset="0"/>
              </a:rPr>
              <a:t>Singh, 2019).</a:t>
            </a:r>
            <a:endParaRPr lang="en-US" sz="2000" dirty="0">
              <a:solidFill>
                <a:schemeClr val="tx1"/>
              </a:solidFill>
              <a:latin typeface="Constantia" panose="02030602050306030303" pitchFamily="18" charset="0"/>
            </a:endParaRPr>
          </a:p>
          <a:p>
            <a:pPr>
              <a:lnSpc>
                <a:spcPct val="200000"/>
              </a:lnSpc>
              <a:buFont typeface="Wingdings" panose="05000000000000000000" pitchFamily="2" charset="2"/>
              <a:buChar char="Ø"/>
            </a:pPr>
            <a:r>
              <a:rPr lang="en-US" sz="2000" dirty="0" smtClean="0">
                <a:solidFill>
                  <a:schemeClr val="tx1"/>
                </a:solidFill>
                <a:latin typeface="Constantia" panose="02030602050306030303" pitchFamily="18" charset="0"/>
              </a:rPr>
              <a:t>After developing loyal and reliable customer base, the price are now raised. </a:t>
            </a:r>
            <a:endParaRPr lang="en-US" sz="2000" dirty="0" smtClean="0">
              <a:solidFill>
                <a:schemeClr val="tx1"/>
              </a:solidFill>
              <a:latin typeface="Constantia" panose="02030602050306030303" pitchFamily="18" charset="0"/>
            </a:endParaRPr>
          </a:p>
          <a:p>
            <a:pPr>
              <a:lnSpc>
                <a:spcPct val="200000"/>
              </a:lnSpc>
              <a:buFont typeface="Wingdings" panose="05000000000000000000" pitchFamily="2" charset="2"/>
              <a:buChar char="Ø"/>
            </a:pPr>
            <a:r>
              <a:rPr lang="en-US" sz="2000" dirty="0" smtClean="0">
                <a:solidFill>
                  <a:schemeClr val="tx1"/>
                </a:solidFill>
                <a:latin typeface="Constantia" panose="02030602050306030303" pitchFamily="18" charset="0"/>
              </a:rPr>
              <a:t>Reliable </a:t>
            </a:r>
            <a:r>
              <a:rPr lang="en-US" sz="2000" dirty="0" smtClean="0">
                <a:solidFill>
                  <a:schemeClr val="tx1"/>
                </a:solidFill>
                <a:latin typeface="Constantia" panose="02030602050306030303" pitchFamily="18" charset="0"/>
              </a:rPr>
              <a:t>customer base will enhance immediate opportunities for sales.</a:t>
            </a:r>
          </a:p>
          <a:p>
            <a:pPr marL="0" indent="0">
              <a:buNone/>
            </a:pPr>
            <a:endParaRPr lang="en-US" dirty="0"/>
          </a:p>
        </p:txBody>
      </p:sp>
    </p:spTree>
    <p:extLst>
      <p:ext uri="{BB962C8B-B14F-4D97-AF65-F5344CB8AC3E}">
        <p14:creationId xmlns:p14="http://schemas.microsoft.com/office/powerpoint/2010/main" val="39835302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8183" y="717755"/>
            <a:ext cx="8596668" cy="855406"/>
          </a:xfrm>
        </p:spPr>
        <p:txBody>
          <a:bodyPr/>
          <a:lstStyle/>
          <a:p>
            <a:pPr algn="ctr"/>
            <a:r>
              <a:rPr lang="en-US" dirty="0" smtClean="0">
                <a:solidFill>
                  <a:srgbClr val="00B050"/>
                </a:solidFill>
              </a:rPr>
              <a:t>Fi Series 3 Tracker Position</a:t>
            </a:r>
            <a:endParaRPr lang="en-US" dirty="0">
              <a:solidFill>
                <a:srgbClr val="00B050"/>
              </a:solidFill>
            </a:endParaRPr>
          </a:p>
        </p:txBody>
      </p:sp>
      <p:sp>
        <p:nvSpPr>
          <p:cNvPr id="3" name="Content Placeholder 2"/>
          <p:cNvSpPr>
            <a:spLocks noGrp="1"/>
          </p:cNvSpPr>
          <p:nvPr>
            <p:ph idx="1"/>
          </p:nvPr>
        </p:nvSpPr>
        <p:spPr>
          <a:xfrm>
            <a:off x="68827" y="1465006"/>
            <a:ext cx="10235380" cy="5392994"/>
          </a:xfrm>
        </p:spPr>
        <p:txBody>
          <a:bodyPr>
            <a:normAutofit/>
          </a:bodyPr>
          <a:lstStyle/>
          <a:p>
            <a:pPr>
              <a:lnSpc>
                <a:spcPct val="200000"/>
              </a:lnSpc>
              <a:buFont typeface="Wingdings" panose="05000000000000000000" pitchFamily="2" charset="2"/>
              <a:buChar char="Ø"/>
            </a:pPr>
            <a:r>
              <a:rPr lang="en-US" sz="2000" dirty="0" smtClean="0">
                <a:solidFill>
                  <a:schemeClr val="tx1"/>
                </a:solidFill>
                <a:latin typeface="Constantia" panose="02030602050306030303" pitchFamily="18" charset="0"/>
              </a:rPr>
              <a:t>The is a unique product that is entirely different from other competing products.</a:t>
            </a:r>
          </a:p>
          <a:p>
            <a:pPr>
              <a:lnSpc>
                <a:spcPct val="200000"/>
              </a:lnSpc>
              <a:buFont typeface="Wingdings" panose="05000000000000000000" pitchFamily="2" charset="2"/>
              <a:buChar char="Ø"/>
            </a:pPr>
            <a:r>
              <a:rPr lang="en-US" sz="2000" dirty="0" smtClean="0">
                <a:solidFill>
                  <a:schemeClr val="tx1"/>
                </a:solidFill>
                <a:latin typeface="Constantia" panose="02030602050306030303" pitchFamily="18" charset="0"/>
              </a:rPr>
              <a:t>The product uses </a:t>
            </a:r>
            <a:r>
              <a:rPr lang="en-US" sz="2000" dirty="0">
                <a:solidFill>
                  <a:schemeClr val="tx1"/>
                </a:solidFill>
                <a:latin typeface="Constantia" panose="02030602050306030303" pitchFamily="18" charset="0"/>
              </a:rPr>
              <a:t>algorithms to detect when a dog has escaped from the </a:t>
            </a:r>
            <a:r>
              <a:rPr lang="en-US" sz="2000" dirty="0" smtClean="0">
                <a:solidFill>
                  <a:schemeClr val="tx1"/>
                </a:solidFill>
                <a:latin typeface="Constantia" panose="02030602050306030303" pitchFamily="18" charset="0"/>
              </a:rPr>
              <a:t>backyard.</a:t>
            </a:r>
            <a:endParaRPr lang="en-US" sz="2000" dirty="0">
              <a:solidFill>
                <a:schemeClr val="tx1"/>
              </a:solidFill>
              <a:latin typeface="Constantia" panose="02030602050306030303" pitchFamily="18" charset="0"/>
            </a:endParaRPr>
          </a:p>
          <a:p>
            <a:pPr>
              <a:lnSpc>
                <a:spcPct val="200000"/>
              </a:lnSpc>
              <a:buFont typeface="Wingdings" panose="05000000000000000000" pitchFamily="2" charset="2"/>
              <a:buChar char="Ø"/>
            </a:pPr>
            <a:r>
              <a:rPr lang="en-US" sz="2000" dirty="0" smtClean="0">
                <a:solidFill>
                  <a:schemeClr val="tx1"/>
                </a:solidFill>
                <a:latin typeface="Constantia" panose="02030602050306030303" pitchFamily="18" charset="0"/>
              </a:rPr>
              <a:t>Besides</a:t>
            </a:r>
            <a:r>
              <a:rPr lang="en-US" sz="2000" dirty="0" smtClean="0">
                <a:solidFill>
                  <a:schemeClr val="tx1"/>
                </a:solidFill>
                <a:latin typeface="Constantia" panose="02030602050306030303" pitchFamily="18" charset="0"/>
              </a:rPr>
              <a:t>,</a:t>
            </a:r>
            <a:r>
              <a:rPr lang="en-US" sz="2000" dirty="0">
                <a:solidFill>
                  <a:schemeClr val="tx1"/>
                </a:solidFill>
                <a:latin typeface="Constantia" panose="02030602050306030303" pitchFamily="18" charset="0"/>
              </a:rPr>
              <a:t> the new product can notify the dog owner about the dog's health </a:t>
            </a:r>
            <a:r>
              <a:rPr lang="en-US" sz="2000" dirty="0" smtClean="0">
                <a:solidFill>
                  <a:schemeClr val="tx1"/>
                </a:solidFill>
                <a:latin typeface="Constantia" panose="02030602050306030303" pitchFamily="18" charset="0"/>
              </a:rPr>
              <a:t>condition using multiple cellular networks.</a:t>
            </a:r>
          </a:p>
          <a:p>
            <a:pPr>
              <a:lnSpc>
                <a:spcPct val="200000"/>
              </a:lnSpc>
              <a:buFont typeface="Wingdings" panose="05000000000000000000" pitchFamily="2" charset="2"/>
              <a:buChar char="Ø"/>
            </a:pPr>
            <a:r>
              <a:rPr lang="en-US" sz="2000" dirty="0" smtClean="0">
                <a:solidFill>
                  <a:schemeClr val="tx1"/>
                </a:solidFill>
                <a:latin typeface="Constantia" panose="02030602050306030303" pitchFamily="18" charset="0"/>
              </a:rPr>
              <a:t>The unique feature will identify the product and set it apart from other products.</a:t>
            </a:r>
            <a:endParaRPr lang="en-US" sz="2000" dirty="0">
              <a:solidFill>
                <a:schemeClr val="tx1"/>
              </a:solidFill>
              <a:latin typeface="Constantia" panose="02030602050306030303" pitchFamily="18" charset="0"/>
            </a:endParaRPr>
          </a:p>
        </p:txBody>
      </p:sp>
    </p:spTree>
    <p:extLst>
      <p:ext uri="{BB962C8B-B14F-4D97-AF65-F5344CB8AC3E}">
        <p14:creationId xmlns:p14="http://schemas.microsoft.com/office/powerpoint/2010/main" val="1667903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00B050"/>
                </a:solidFill>
              </a:rPr>
              <a:t>P</a:t>
            </a:r>
            <a:r>
              <a:rPr lang="en-US" dirty="0" smtClean="0">
                <a:solidFill>
                  <a:srgbClr val="00B050"/>
                </a:solidFill>
              </a:rPr>
              <a:t>romotion</a:t>
            </a:r>
            <a:endParaRPr lang="en-US" dirty="0">
              <a:solidFill>
                <a:srgbClr val="00B050"/>
              </a:solidFill>
            </a:endParaRPr>
          </a:p>
        </p:txBody>
      </p:sp>
      <p:sp>
        <p:nvSpPr>
          <p:cNvPr id="3" name="Content Placeholder 2"/>
          <p:cNvSpPr>
            <a:spLocks noGrp="1"/>
          </p:cNvSpPr>
          <p:nvPr>
            <p:ph idx="1"/>
          </p:nvPr>
        </p:nvSpPr>
        <p:spPr>
          <a:xfrm>
            <a:off x="0" y="1641987"/>
            <a:ext cx="10353368" cy="5216013"/>
          </a:xfrm>
        </p:spPr>
        <p:txBody>
          <a:bodyPr>
            <a:normAutofit/>
          </a:bodyPr>
          <a:lstStyle/>
          <a:p>
            <a:pPr>
              <a:lnSpc>
                <a:spcPct val="200000"/>
              </a:lnSpc>
              <a:buFont typeface="Wingdings" panose="05000000000000000000" pitchFamily="2" charset="2"/>
              <a:buChar char="Ø"/>
            </a:pPr>
            <a:r>
              <a:rPr lang="en-US" sz="2000" dirty="0" smtClean="0">
                <a:solidFill>
                  <a:schemeClr val="tx1"/>
                </a:solidFill>
                <a:latin typeface="Constantia" panose="02030602050306030303" pitchFamily="18" charset="0"/>
              </a:rPr>
              <a:t>Penetration of pricing will introduce customers  to the new product at a steep discount.</a:t>
            </a:r>
          </a:p>
          <a:p>
            <a:pPr>
              <a:lnSpc>
                <a:spcPct val="200000"/>
              </a:lnSpc>
              <a:buFont typeface="Wingdings" panose="05000000000000000000" pitchFamily="2" charset="2"/>
              <a:buChar char="Ø"/>
            </a:pPr>
            <a:r>
              <a:rPr lang="en-US" sz="2000" dirty="0" smtClean="0">
                <a:solidFill>
                  <a:schemeClr val="tx1"/>
                </a:solidFill>
                <a:latin typeface="Constantia" panose="02030602050306030303" pitchFamily="18" charset="0"/>
              </a:rPr>
              <a:t>Steep discount and introductory offers such as reduced rate bundle and buy one get one free are examples of penetrating prices. Both will be crucial in the product promotion</a:t>
            </a:r>
          </a:p>
          <a:p>
            <a:pPr>
              <a:lnSpc>
                <a:spcPct val="200000"/>
              </a:lnSpc>
              <a:buFont typeface="Wingdings" panose="05000000000000000000" pitchFamily="2" charset="2"/>
              <a:buChar char="Ø"/>
            </a:pPr>
            <a:r>
              <a:rPr lang="en-US" sz="2000" dirty="0" smtClean="0">
                <a:solidFill>
                  <a:schemeClr val="tx1"/>
                </a:solidFill>
                <a:latin typeface="Constantia" panose="02030602050306030303" pitchFamily="18" charset="0"/>
              </a:rPr>
              <a:t>Most business use penetration pricing to attract new customers to a new product or win market share(Li et al., 2019).</a:t>
            </a:r>
          </a:p>
          <a:p>
            <a:pPr>
              <a:lnSpc>
                <a:spcPct val="200000"/>
              </a:lnSpc>
              <a:buFont typeface="Wingdings" panose="05000000000000000000" pitchFamily="2" charset="2"/>
              <a:buChar char="Ø"/>
            </a:pPr>
            <a:r>
              <a:rPr lang="en-US" sz="2000" dirty="0" smtClean="0">
                <a:solidFill>
                  <a:schemeClr val="tx1"/>
                </a:solidFill>
                <a:latin typeface="Constantia" panose="02030602050306030303" pitchFamily="18" charset="0"/>
              </a:rPr>
              <a:t>More customers will mean more sales thus building immediate sales.</a:t>
            </a:r>
            <a:endParaRPr lang="en-US" sz="2000" dirty="0">
              <a:solidFill>
                <a:schemeClr val="tx1"/>
              </a:solidFill>
              <a:latin typeface="Constantia" panose="02030602050306030303" pitchFamily="18" charset="0"/>
            </a:endParaRPr>
          </a:p>
        </p:txBody>
      </p:sp>
    </p:spTree>
    <p:extLst>
      <p:ext uri="{BB962C8B-B14F-4D97-AF65-F5344CB8AC3E}">
        <p14:creationId xmlns:p14="http://schemas.microsoft.com/office/powerpoint/2010/main" val="3926252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001" y="835742"/>
            <a:ext cx="8596668" cy="904568"/>
          </a:xfrm>
        </p:spPr>
        <p:txBody>
          <a:bodyPr/>
          <a:lstStyle/>
          <a:p>
            <a:pPr algn="ctr"/>
            <a:r>
              <a:rPr lang="en-US" dirty="0" smtClean="0">
                <a:solidFill>
                  <a:srgbClr val="00B050"/>
                </a:solidFill>
              </a:rPr>
              <a:t>Product </a:t>
            </a:r>
            <a:r>
              <a:rPr lang="en-US" dirty="0" smtClean="0">
                <a:solidFill>
                  <a:srgbClr val="00B050"/>
                </a:solidFill>
              </a:rPr>
              <a:t>Placement</a:t>
            </a:r>
            <a:endParaRPr lang="en-US" dirty="0">
              <a:solidFill>
                <a:srgbClr val="00B050"/>
              </a:solidFill>
            </a:endParaRPr>
          </a:p>
        </p:txBody>
      </p:sp>
      <p:sp>
        <p:nvSpPr>
          <p:cNvPr id="3" name="Content Placeholder 2"/>
          <p:cNvSpPr>
            <a:spLocks noGrp="1"/>
          </p:cNvSpPr>
          <p:nvPr>
            <p:ph idx="1"/>
          </p:nvPr>
        </p:nvSpPr>
        <p:spPr>
          <a:xfrm>
            <a:off x="0" y="1671484"/>
            <a:ext cx="10628671" cy="5186516"/>
          </a:xfrm>
        </p:spPr>
        <p:txBody>
          <a:bodyPr>
            <a:normAutofit/>
          </a:bodyPr>
          <a:lstStyle/>
          <a:p>
            <a:pPr>
              <a:lnSpc>
                <a:spcPct val="200000"/>
              </a:lnSpc>
              <a:buFont typeface="Wingdings" panose="05000000000000000000" pitchFamily="2" charset="2"/>
              <a:buChar char="Ø"/>
            </a:pPr>
            <a:r>
              <a:rPr lang="en-US" sz="2000" dirty="0" smtClean="0">
                <a:solidFill>
                  <a:schemeClr val="tx1"/>
                </a:solidFill>
                <a:latin typeface="Constantia" panose="02030602050306030303" pitchFamily="18" charset="0"/>
              </a:rPr>
              <a:t>Special introductory offers will enhance effective placing of the product in televisions for advertising purposes.</a:t>
            </a:r>
          </a:p>
          <a:p>
            <a:pPr>
              <a:lnSpc>
                <a:spcPct val="200000"/>
              </a:lnSpc>
              <a:buFont typeface="Wingdings" panose="05000000000000000000" pitchFamily="2" charset="2"/>
              <a:buChar char="Ø"/>
            </a:pPr>
            <a:r>
              <a:rPr lang="en-US" sz="2000" dirty="0" smtClean="0">
                <a:solidFill>
                  <a:schemeClr val="tx1"/>
                </a:solidFill>
                <a:latin typeface="Constantia" panose="02030602050306030303" pitchFamily="18" charset="0"/>
              </a:rPr>
              <a:t>Besides, its unique features will makes the product editory justified and thus its placement on screen.</a:t>
            </a:r>
          </a:p>
          <a:p>
            <a:pPr>
              <a:lnSpc>
                <a:spcPct val="200000"/>
              </a:lnSpc>
              <a:buFont typeface="Wingdings" panose="05000000000000000000" pitchFamily="2" charset="2"/>
              <a:buChar char="Ø"/>
            </a:pPr>
            <a:r>
              <a:rPr lang="en-US" sz="2000" dirty="0" smtClean="0">
                <a:solidFill>
                  <a:schemeClr val="tx1"/>
                </a:solidFill>
                <a:latin typeface="Constantia" panose="02030602050306030303" pitchFamily="18" charset="0"/>
              </a:rPr>
              <a:t>In conjunction with special introductory offers and low prices, placing the product will aid customer to develop a stronger connection with brand.</a:t>
            </a:r>
          </a:p>
          <a:p>
            <a:pPr>
              <a:lnSpc>
                <a:spcPct val="200000"/>
              </a:lnSpc>
              <a:buFont typeface="Wingdings" panose="05000000000000000000" pitchFamily="2" charset="2"/>
              <a:buChar char="Ø"/>
            </a:pPr>
            <a:r>
              <a:rPr lang="en-US" sz="2000" dirty="0" smtClean="0">
                <a:solidFill>
                  <a:schemeClr val="tx1"/>
                </a:solidFill>
                <a:latin typeface="Constantia" panose="02030602050306030303" pitchFamily="18" charset="0"/>
              </a:rPr>
              <a:t>Eventually, brand recognition objective will be achieved.</a:t>
            </a:r>
            <a:endParaRPr lang="en-US" sz="2000" dirty="0">
              <a:solidFill>
                <a:schemeClr val="tx1"/>
              </a:solidFill>
              <a:latin typeface="Constantia" panose="02030602050306030303" pitchFamily="18" charset="0"/>
            </a:endParaRPr>
          </a:p>
        </p:txBody>
      </p:sp>
    </p:spTree>
    <p:extLst>
      <p:ext uri="{BB962C8B-B14F-4D97-AF65-F5344CB8AC3E}">
        <p14:creationId xmlns:p14="http://schemas.microsoft.com/office/powerpoint/2010/main" val="404495053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291</TotalTime>
  <Words>936</Words>
  <Application>Microsoft Office PowerPoint</Application>
  <PresentationFormat>Widescreen</PresentationFormat>
  <Paragraphs>62</Paragraphs>
  <Slides>10</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Constantia</vt:lpstr>
      <vt:lpstr>Trebuchet MS</vt:lpstr>
      <vt:lpstr>Wingdings</vt:lpstr>
      <vt:lpstr>Wingdings 3</vt:lpstr>
      <vt:lpstr>Facet</vt:lpstr>
      <vt:lpstr>Brand Presentation: Fi series 3 GPS tracker </vt:lpstr>
      <vt:lpstr>Brand Name</vt:lpstr>
      <vt:lpstr>Role of the Product in the Brand Portfolio</vt:lpstr>
      <vt:lpstr>The Target Market</vt:lpstr>
      <vt:lpstr>Fi Series 3 Tracker Objectives</vt:lpstr>
      <vt:lpstr>Pricing Strategy</vt:lpstr>
      <vt:lpstr>Fi Series 3 Tracker Position</vt:lpstr>
      <vt:lpstr>Promotion</vt:lpstr>
      <vt:lpstr>Product Placement</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Royal Foods</dc:title>
  <dc:creator>Microsoft account</dc:creator>
  <cp:lastModifiedBy>User</cp:lastModifiedBy>
  <cp:revision>45</cp:revision>
  <dcterms:created xsi:type="dcterms:W3CDTF">2021-08-30T20:32:12Z</dcterms:created>
  <dcterms:modified xsi:type="dcterms:W3CDTF">2021-09-01T07:16:05Z</dcterms:modified>
</cp:coreProperties>
</file>